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6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3" r:id="rId3"/>
    <p:sldId id="270" r:id="rId4"/>
    <p:sldId id="290" r:id="rId5"/>
    <p:sldId id="265" r:id="rId6"/>
    <p:sldId id="266" r:id="rId7"/>
    <p:sldId id="271" r:id="rId8"/>
    <p:sldId id="275" r:id="rId9"/>
    <p:sldId id="267" r:id="rId10"/>
    <p:sldId id="268" r:id="rId11"/>
    <p:sldId id="274" r:id="rId12"/>
    <p:sldId id="269" r:id="rId13"/>
    <p:sldId id="272" r:id="rId14"/>
    <p:sldId id="273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91" r:id="rId26"/>
    <p:sldId id="286" r:id="rId27"/>
    <p:sldId id="287" r:id="rId28"/>
    <p:sldId id="288" r:id="rId29"/>
    <p:sldId id="289" r:id="rId30"/>
  </p:sldIdLst>
  <p:sldSz cx="9144000" cy="6858000" type="screen4x3"/>
  <p:notesSz cx="6858000" cy="9296400"/>
  <p:embeddedFontLst>
    <p:embeddedFont>
      <p:font typeface="Tw Cen MT" pitchFamily="34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AE9DF"/>
    <a:srgbClr val="CAE9E8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574" autoAdjust="0"/>
    <p:restoredTop sz="94660"/>
  </p:normalViewPr>
  <p:slideViewPr>
    <p:cSldViewPr snapToObjects="1">
      <p:cViewPr>
        <p:scale>
          <a:sx n="70" d="100"/>
          <a:sy n="70" d="100"/>
        </p:scale>
        <p:origin x="-6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1830" y="-102"/>
      </p:cViewPr>
      <p:guideLst>
        <p:guide orient="horz" pos="2928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MBread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MBread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r>
              <a:rPr lang="en-US">
                <a:solidFill>
                  <a:schemeClr val="bg1"/>
                </a:solidFill>
                <a:latin typeface="+mn-lt"/>
              </a:rPr>
              <a:t>Steel Redesign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</c:dLbls>
          <c:cat>
            <c:multiLvlStrRef>
              <c:f>Sheet1!$H$9:$I$11</c:f>
              <c:multiLvlStrCache>
                <c:ptCount val="3"/>
                <c:lvl>
                  <c:pt idx="0">
                    <c:v>1,473,226</c:v>
                  </c:pt>
                  <c:pt idx="1">
                    <c:v>779,298</c:v>
                  </c:pt>
                  <c:pt idx="2">
                    <c:v>62,283</c:v>
                  </c:pt>
                </c:lvl>
                <c:lvl>
                  <c:pt idx="0">
                    <c:v>Materials:</c:v>
                  </c:pt>
                  <c:pt idx="1">
                    <c:v>Labor:</c:v>
                  </c:pt>
                  <c:pt idx="2">
                    <c:v>Equipment:</c:v>
                  </c:pt>
                </c:lvl>
              </c:multiLvlStrCache>
            </c:multiLvlStrRef>
          </c:cat>
          <c:val>
            <c:numRef>
              <c:f>Sheet1!$I$9:$I$11</c:f>
              <c:numCache>
                <c:formatCode>#,##0</c:formatCode>
                <c:ptCount val="3"/>
                <c:pt idx="0">
                  <c:v>1473226</c:v>
                </c:pt>
                <c:pt idx="1">
                  <c:v>779298</c:v>
                </c:pt>
                <c:pt idx="2">
                  <c:v>62283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8742979550954553"/>
          <c:y val="0.36279235928842235"/>
          <c:w val="0.28911601927196484"/>
          <c:h val="0.41896981627296648"/>
        </c:manualLayout>
      </c:layout>
      <c:txPr>
        <a:bodyPr/>
        <a:lstStyle/>
        <a:p>
          <a:pPr rtl="0"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Concrete Original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</c:dLbls>
          <c:cat>
            <c:multiLvlStrRef>
              <c:f>Sheet1!$H$3:$I$5</c:f>
              <c:multiLvlStrCache>
                <c:ptCount val="3"/>
                <c:lvl>
                  <c:pt idx="0">
                    <c:v>1,990,893</c:v>
                  </c:pt>
                  <c:pt idx="1">
                    <c:v>1,756,787</c:v>
                  </c:pt>
                  <c:pt idx="2">
                    <c:v>99,763</c:v>
                  </c:pt>
                </c:lvl>
                <c:lvl>
                  <c:pt idx="0">
                    <c:v>Materials:</c:v>
                  </c:pt>
                  <c:pt idx="1">
                    <c:v>Labor:</c:v>
                  </c:pt>
                  <c:pt idx="2">
                    <c:v>Equipment:</c:v>
                  </c:pt>
                </c:lvl>
              </c:multiLvlStrCache>
            </c:multiLvlStrRef>
          </c:cat>
          <c:val>
            <c:numRef>
              <c:f>Sheet1!$I$3:$I$5</c:f>
              <c:numCache>
                <c:formatCode>#,##0</c:formatCode>
                <c:ptCount val="3"/>
                <c:pt idx="0">
                  <c:v>1990893</c:v>
                </c:pt>
                <c:pt idx="1">
                  <c:v>1756787</c:v>
                </c:pt>
                <c:pt idx="2">
                  <c:v>99763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7164530471920381"/>
          <c:y val="0.36221638961796526"/>
          <c:w val="0.3172126372578733"/>
          <c:h val="0.41896981627296648"/>
        </c:manualLayout>
      </c:layout>
      <c:txPr>
        <a:bodyPr/>
        <a:lstStyle/>
        <a:p>
          <a:pPr rtl="0"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819229-B0E1-4553-8F5F-A03AEB92C277}" type="datetimeFigureOut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8B4DB1-AF4E-4D0A-9C75-753184FD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55747FF-8B6C-48AE-BDCE-5FB2949D2531}" type="datetimeFigureOut">
              <a:rPr lang="en-US"/>
              <a:pPr>
                <a:defRPr/>
              </a:pPr>
              <a:t>4/12/2009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6C3728-D11E-42F1-B694-C17DF909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6685C-BF1D-4D4A-BA9C-200A55841FF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8B65D-5541-4421-AD52-78049883137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38D5D-25C6-4D9C-8BFA-22AB0A003E9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2B48B-7CFB-4895-8967-A3E42C709F0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4B710-1435-42B8-88DB-59D5C8F64B7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A968C-AEBB-4B7B-8986-27EBD6B58C0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3DEDE-1CF3-460F-85A3-FEE58E3FAB3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18AE02-DAFF-4854-8658-4412C030491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1C9E7-05CA-47F4-8B6B-8C098D2D358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3738E2-9DE3-4AB8-99D7-36DFC801337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684C8B-6949-444A-8C5C-AA3DBFA33FF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E09D8B-8AA5-41E6-BCFE-F46C22C1387F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A8717D-4F11-400F-BD61-965BC9555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3947-1129-4E38-9DD6-71B3E5AD4EFB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D503-162A-4D8C-927D-C8092B64B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DC5BA-9892-4AFA-ABFE-494206BE29D8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D049-8855-499D-8D0A-F1A83D2EE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0232-A495-44E2-95BF-71E4E6FE4D2C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4C88-4F1A-4700-AFEB-60B22B423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BCD28-F7A5-49FC-8567-D0A9074C7BAA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54A18-859B-4FA5-8F0D-E97D065A1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3BB2964-0D7A-4213-A8B6-FAB8FB8BA821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6D4DE8-E1A2-4A90-966F-E4D701E02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915645F1-CD73-45FB-B123-722D798EA58E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314DE2-EE07-40C0-B43A-A72AC190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DD58-0837-4E33-91CF-96B74E5A050E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5727-CB37-4DC7-874C-54C3B3D46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D34BC8-24E9-4F26-A31A-EF47F0E80262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BEF651-9A09-4790-A9EE-9BA4C736F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E7F2-4B03-466E-AED3-03DC95E25488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0668-F534-40A9-A46D-BDB887D68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96B65E53-009D-49F7-914A-58E29E4D3D9F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F7C5EB7-D5FA-487A-8408-F37849F33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504929-1540-4F0D-BA2E-DCFA748AC5F6}" type="datetime1">
              <a:rPr lang="en-US"/>
              <a:pPr>
                <a:defRPr/>
              </a:pPr>
              <a:t>4/12/2009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1AEA5BC-1BE3-410E-AA68-CB069CF0D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7" r:id="rId4"/>
    <p:sldLayoutId id="2147483938" r:id="rId5"/>
    <p:sldLayoutId id="2147483932" r:id="rId6"/>
    <p:sldLayoutId id="2147483939" r:id="rId7"/>
    <p:sldLayoutId id="2147483933" r:id="rId8"/>
    <p:sldLayoutId id="2147483940" r:id="rId9"/>
    <p:sldLayoutId id="2147483934" r:id="rId10"/>
    <p:sldLayoutId id="214748394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sp>
        <p:nvSpPr>
          <p:cNvPr id="9224" name="TextBox 23"/>
          <p:cNvSpPr txBox="1">
            <a:spLocks noChangeArrowheads="1"/>
          </p:cNvSpPr>
          <p:nvPr/>
        </p:nvSpPr>
        <p:spPr bwMode="auto">
          <a:xfrm>
            <a:off x="533400" y="7143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TEMECULA MEDICAL CENTER</a:t>
            </a:r>
          </a:p>
        </p:txBody>
      </p:sp>
      <p:sp>
        <p:nvSpPr>
          <p:cNvPr id="9225" name="TextBox 27"/>
          <p:cNvSpPr txBox="1">
            <a:spLocks noChangeArrowheads="1"/>
          </p:cNvSpPr>
          <p:nvPr/>
        </p:nvSpPr>
        <p:spPr bwMode="auto">
          <a:xfrm>
            <a:off x="685800" y="4414838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w Cen MT" pitchFamily="34" charset="0"/>
              </a:rPr>
              <a:t>“STRUCTURAL SYSTEM OPTIMIZATION”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30"/>
          <p:cNvSpPr txBox="1">
            <a:spLocks noChangeArrowheads="1"/>
          </p:cNvSpPr>
          <p:nvPr/>
        </p:nvSpPr>
        <p:spPr bwMode="auto">
          <a:xfrm>
            <a:off x="0" y="5680075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THE DEPARTMENT OF ARCHITECTURAL ENGINEERING</a:t>
            </a:r>
          </a:p>
          <a:p>
            <a:pPr algn="ctr"/>
            <a:r>
              <a:rPr lang="en-US" sz="700">
                <a:solidFill>
                  <a:schemeClr val="bg1"/>
                </a:solidFill>
                <a:latin typeface="Tw Cen MT" pitchFamily="34" charset="0"/>
              </a:rPr>
              <a:t>AT</a:t>
            </a:r>
            <a:endParaRPr lang="en-US" sz="600">
              <a:solidFill>
                <a:schemeClr val="bg1"/>
              </a:solidFill>
              <a:latin typeface="Tw Cen MT" pitchFamily="34" charset="0"/>
            </a:endParaRPr>
          </a:p>
          <a:p>
            <a:pPr algn="ctr"/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THE PENNSYLVANIA STATE UNIVERSITY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6248400" y="4414838"/>
            <a:ext cx="2362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Tw Cen MT" pitchFamily="34" charset="0"/>
              </a:rPr>
              <a:t>IMAGE COUTESY OF THE HKS INC.</a:t>
            </a:r>
          </a:p>
        </p:txBody>
      </p:sp>
      <p:pic>
        <p:nvPicPr>
          <p:cNvPr id="9230" name="Picture 16" descr="exterior perspective.jpg"/>
          <p:cNvPicPr>
            <a:picLocks noChangeAspect="1"/>
          </p:cNvPicPr>
          <p:nvPr/>
        </p:nvPicPr>
        <p:blipFill>
          <a:blip r:embed="rId3">
            <a:grayscl/>
          </a:blip>
          <a:srcRect l="5833" t="15181" r="14166" b="19186"/>
          <a:stretch>
            <a:fillRect/>
          </a:stretch>
        </p:blipFill>
        <p:spPr bwMode="auto">
          <a:xfrm>
            <a:off x="914400" y="1058863"/>
            <a:ext cx="7315200" cy="330358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9231" name="TextBox 26"/>
          <p:cNvSpPr txBox="1">
            <a:spLocks noChangeArrowheads="1"/>
          </p:cNvSpPr>
          <p:nvPr/>
        </p:nvSpPr>
        <p:spPr bwMode="auto">
          <a:xfrm>
            <a:off x="1047750" y="1058863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990000"/>
                </a:solidFill>
                <a:latin typeface="Tw Cen MT" pitchFamily="34" charset="0"/>
              </a:rPr>
              <a:t>TEMECULA, 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8446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5486400" cy="272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FLOOR LAYOUT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Typical Layout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W18 Girders, W16 Joists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6” Slab (4” above deck)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50" name="Picture 19" descr="floorlayout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4475" y="3270250"/>
            <a:ext cx="4378325" cy="2108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>
          <a:xfrm rot="16200000">
            <a:off x="3009900" y="3689350"/>
            <a:ext cx="533400" cy="1651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29100" y="5111750"/>
            <a:ext cx="533400" cy="16351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4295775" y="4057650"/>
            <a:ext cx="400050" cy="5334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9470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5486400" cy="318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COLUMN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LAYOUT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Typical Layout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W10x33 → W12x79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Limited to W10 when possible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74" name="Picture 19" descr="floorlayout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4475" y="3270250"/>
            <a:ext cx="4378325" cy="2108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>
          <a:xfrm rot="16200000">
            <a:off x="5402262" y="5113338"/>
            <a:ext cx="180975" cy="1651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6200000">
            <a:off x="4106862" y="4484688"/>
            <a:ext cx="180975" cy="1651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6200000">
            <a:off x="4716462" y="3436938"/>
            <a:ext cx="180975" cy="1651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0494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2209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LATERAL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SYSTEM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524000"/>
            <a:ext cx="5486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Diagonal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Bracing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HSS 14”x6”x3/8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Concentric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3001963"/>
            <a:ext cx="54864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Moment Frames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W12 x 50/87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	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2" descr="LateralA.tif"/>
          <p:cNvPicPr/>
          <p:nvPr/>
        </p:nvPicPr>
        <p:blipFill>
          <a:blip r:embed="rId3"/>
          <a:srcRect t="5799"/>
          <a:stretch>
            <a:fillRect/>
          </a:stretch>
        </p:blipFill>
        <p:spPr>
          <a:xfrm>
            <a:off x="4953000" y="1524000"/>
            <a:ext cx="2743200" cy="370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ounded Rectangle 23"/>
          <p:cNvSpPr/>
          <p:nvPr/>
        </p:nvSpPr>
        <p:spPr>
          <a:xfrm rot="1976079">
            <a:off x="6069013" y="2274888"/>
            <a:ext cx="111125" cy="47148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9569600">
            <a:off x="6446838" y="2273300"/>
            <a:ext cx="111125" cy="471488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976079">
            <a:off x="6069013" y="3344863"/>
            <a:ext cx="111125" cy="47148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9569600">
            <a:off x="6446838" y="3343275"/>
            <a:ext cx="111125" cy="471488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892800" y="2819400"/>
            <a:ext cx="112713" cy="4699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23050" y="2819400"/>
            <a:ext cx="112713" cy="4699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1518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2209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LATERAL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SYSTEM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5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752600"/>
            <a:ext cx="5486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Typical Chevron Bracing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Consistent member contribution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Adequate deflections &lt; 3.3”</a:t>
            </a:r>
          </a:p>
        </p:txBody>
      </p:sp>
      <p:pic>
        <p:nvPicPr>
          <p:cNvPr id="27" name="Picture 26" descr="3D Model-Braces Only.jpg"/>
          <p:cNvPicPr/>
          <p:nvPr/>
        </p:nvPicPr>
        <p:blipFill>
          <a:blip r:embed="rId3"/>
          <a:srcRect l="55128" b="14286"/>
          <a:stretch>
            <a:fillRect/>
          </a:stretch>
        </p:blipFill>
        <p:spPr>
          <a:xfrm>
            <a:off x="6267450" y="1165225"/>
            <a:ext cx="1047750" cy="193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374900" y="3429000"/>
          <a:ext cx="4940300" cy="1971675"/>
        </p:xfrm>
        <a:graphic>
          <a:graphicData uri="http://schemas.openxmlformats.org/drawingml/2006/table">
            <a:tbl>
              <a:tblPr/>
              <a:tblGrid>
                <a:gridCol w="698500"/>
                <a:gridCol w="909955"/>
                <a:gridCol w="1198245"/>
                <a:gridCol w="920750"/>
                <a:gridCol w="1212850"/>
              </a:tblGrid>
              <a:tr h="21907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X-Direction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Y-Direction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Controlled by Seismic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Controlled by Seismic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Story Drift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Displacement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Story Drift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Displacement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2542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28194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LAYOUT MODIFICATIONS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752600"/>
            <a:ext cx="5486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Typical Floors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Floor-to-floor heights increased by 12”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Column sizes smaller = more space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Thinner lateral-structure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0" y="2782888"/>
            <a:ext cx="381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324600" y="2971800"/>
            <a:ext cx="3810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53250" y="2917825"/>
            <a:ext cx="46038" cy="106363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6952456" y="2942432"/>
            <a:ext cx="46037" cy="209550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6953250" y="2790825"/>
            <a:ext cx="44450" cy="209550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2286000"/>
            <a:ext cx="546100" cy="46038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600" y="2514600"/>
            <a:ext cx="546100" cy="46038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>
            <a:stCxn id="31" idx="0"/>
            <a:endCxn id="30" idx="2"/>
          </p:cNvCxnSpPr>
          <p:nvPr/>
        </p:nvCxnSpPr>
        <p:spPr>
          <a:xfrm rot="5400000" flipH="1" flipV="1">
            <a:off x="6506369" y="2423319"/>
            <a:ext cx="182562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24400" y="3429000"/>
            <a:ext cx="1066800" cy="261938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19800" y="3581400"/>
            <a:ext cx="45720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705600" y="3525838"/>
            <a:ext cx="914400" cy="111125"/>
          </a:xfrm>
          <a:prstGeom prst="rect">
            <a:avLst/>
          </a:prstGeom>
          <a:solidFill>
            <a:srgbClr val="FFC000"/>
          </a:solidFill>
          <a:ln>
            <a:solidFill>
              <a:srgbClr val="CA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3566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3733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RESULTS &amp; RECOMMENDATIONS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752600"/>
            <a:ext cx="54864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Floor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Explore slab – joist combinations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Non – composite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Lateral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Eccentric bracing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Fewer/larger steel braces</a:t>
            </a:r>
          </a:p>
        </p:txBody>
      </p:sp>
      <p:pic>
        <p:nvPicPr>
          <p:cNvPr id="235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1524000" cy="11811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3572" name="Picture 3"/>
          <p:cNvPicPr>
            <a:picLocks noChangeAspect="1" noChangeArrowheads="1"/>
          </p:cNvPicPr>
          <p:nvPr/>
        </p:nvPicPr>
        <p:blipFill>
          <a:blip r:embed="rId4"/>
          <a:srcRect l="56873" r="8763" b="10657"/>
          <a:stretch>
            <a:fillRect/>
          </a:stretch>
        </p:blipFill>
        <p:spPr bwMode="auto">
          <a:xfrm>
            <a:off x="6781800" y="2286000"/>
            <a:ext cx="1066800" cy="871538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CONSTRUCTION MANAGEMENT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4590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37338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MATERIAL TAKEOFFS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5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33600" y="1722438"/>
            <a:ext cx="54864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Existing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R.S. Means estimates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Typical concrete construction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3200400"/>
            <a:ext cx="5486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Steel Re-design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RAM Structural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Weight takeoffs</a:t>
            </a:r>
          </a:p>
        </p:txBody>
      </p:sp>
      <p:pic>
        <p:nvPicPr>
          <p:cNvPr id="24596" name="Picture 20" descr="ArchElevation2"/>
          <p:cNvPicPr>
            <a:picLocks noChangeAspect="1" noChangeArrowheads="1"/>
          </p:cNvPicPr>
          <p:nvPr/>
        </p:nvPicPr>
        <p:blipFill>
          <a:blip r:embed="rId3"/>
          <a:srcRect l="32947" t="35678" r="49416" b="2783"/>
          <a:stretch>
            <a:fillRect/>
          </a:stretch>
        </p:blipFill>
        <p:spPr bwMode="auto">
          <a:xfrm>
            <a:off x="6665913" y="2503488"/>
            <a:ext cx="1908175" cy="2174875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CONSTRUCTION MANAGEMENT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5614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37338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MATERIAL &amp; LABOR COSTS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67000" y="1295400"/>
            <a:ext cx="54864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R.S. Means – 2008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Assumptions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Steel - $0.50/lb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Takeoffs from 4 Groups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Columns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Slabs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Shear walls – Diagonal Bracing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Crane/Equipment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CONSTRUCTION MANAGEMENT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6638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37338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COSTS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" name="Chart 28"/>
          <p:cNvGraphicFramePr/>
          <p:nvPr/>
        </p:nvGraphicFramePr>
        <p:xfrm>
          <a:off x="5705476" y="1549569"/>
          <a:ext cx="2895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1981200" y="1549569"/>
          <a:ext cx="2886076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57475" y="3779838"/>
            <a:ext cx="17526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TOTAL – $3.8 Million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3175" y="3779838"/>
            <a:ext cx="17526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TOTAL – $2.3 Million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0475" y="4673600"/>
            <a:ext cx="342900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TOTAL SAVINGS – $1.53 Million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$5.2/sq. ft.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CONSTRUCTION MANAGEMENT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7662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37338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SCHEDULING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1752600"/>
            <a:ext cx="2133600" cy="101600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Concrete Existing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261 Days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1752600"/>
            <a:ext cx="1828800" cy="101600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Steel Re-Design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208 Days</a:t>
            </a:r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rot="16200000" flipH="1">
            <a:off x="4013200" y="2336800"/>
            <a:ext cx="736600" cy="1600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</p:cNvCxnSpPr>
          <p:nvPr/>
        </p:nvCxnSpPr>
        <p:spPr>
          <a:xfrm rot="5400000">
            <a:off x="5613400" y="2336800"/>
            <a:ext cx="736600" cy="1600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14800" y="3586163"/>
            <a:ext cx="2133600" cy="147637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Savings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53 Days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2.7 Months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4600" y="5410200"/>
            <a:ext cx="59436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@ $60,000/Month = $198,000 in scheduling savings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PRESENTATION OUTLINE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657225"/>
            <a:ext cx="4114800" cy="549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THESIS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BUILDING INTRODUCTION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STRUCTURAL DEPTH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STRUCTURE CHANGES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GRAVITY/LATERAL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RECOMMENDATIONS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CM BREADTH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INTRODUCTION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COMPARISONS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RECOMMENDATIONS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ARCHITECTURAL BREADTH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FAÇADE CHANGES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SUNLIGHT CHANGES</a:t>
            </a:r>
          </a:p>
          <a:p>
            <a:pPr marL="3429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RECOMMENDATIONS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RECAP &amp; FINAL RECOMMENDATIONS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QUESTIONS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0255" name="Picture 20" descr="entry view  11 23 04 alter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90688"/>
            <a:ext cx="3962400" cy="2633662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0256" name="Picture 22" descr="exterior perspective.jpg"/>
          <p:cNvPicPr>
            <a:picLocks noChangeAspect="1"/>
          </p:cNvPicPr>
          <p:nvPr/>
        </p:nvPicPr>
        <p:blipFill>
          <a:blip r:embed="rId4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CONSTRUCTION MANAGEMENT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8686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37338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CONCLUSIONS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67000" y="1524000"/>
            <a:ext cx="54864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Total Savings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$1.53 Million      ($5.2/sq. ft.)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Additional Savings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Scheduling impact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Early move-in, Foundations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Disadvantages of Steel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Lead time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Increased height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Staging area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CONSTRUCTION MANAGEMENT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29710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CONCLUSIONS &amp; RECOMMENDATIONS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67000" y="1752600"/>
            <a:ext cx="54864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Composite Steel Is Viable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Flexible Savings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Further Investigation Recommended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ARCHITECTURAL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64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0734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OPTIMIZED SYSTEMS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7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33600" y="1752600"/>
            <a:ext cx="54864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Existing Condition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Plaster façade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Minimal window coverage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Re-Design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Predominantly glass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Extensions for shade</a:t>
            </a:r>
          </a:p>
        </p:txBody>
      </p:sp>
      <p:pic>
        <p:nvPicPr>
          <p:cNvPr id="30739" name="Picture 18" descr="lifescience"/>
          <p:cNvPicPr>
            <a:picLocks noChangeAspect="1" noChangeArrowheads="1"/>
          </p:cNvPicPr>
          <p:nvPr/>
        </p:nvPicPr>
        <p:blipFill>
          <a:blip r:embed="rId3"/>
          <a:srcRect l="2344" r="60156" b="22858"/>
          <a:stretch>
            <a:fillRect/>
          </a:stretch>
        </p:blipFill>
        <p:spPr bwMode="auto">
          <a:xfrm>
            <a:off x="6208713" y="1752600"/>
            <a:ext cx="1908175" cy="2384425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208713" y="4138613"/>
            <a:ext cx="19081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LIFE SCIENCES BUILDING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ARCHITECTURAL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64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1758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OPTIMIZED SYSTEMS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752600"/>
            <a:ext cx="5486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Glass Façade Re-Design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Regional architecture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Sun study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Penn State study</a:t>
            </a:r>
          </a:p>
        </p:txBody>
      </p:sp>
      <p:pic>
        <p:nvPicPr>
          <p:cNvPr id="3176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954338"/>
            <a:ext cx="2786063" cy="1922462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486400" y="4876800"/>
            <a:ext cx="27860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HEALTH SERVICES BUILDING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ARCHITECTURAL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64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2782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OPTIMIZED SYSTEMS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600200"/>
            <a:ext cx="2895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Glass Façade Re-Design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- 79° sun angle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- 8’ windows</a:t>
            </a:r>
          </a:p>
        </p:txBody>
      </p:sp>
      <p:pic>
        <p:nvPicPr>
          <p:cNvPr id="32787" name="Picture 24" descr="SunAngles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0333" t="11597" r="18817" b="49664"/>
          <a:stretch>
            <a:fillRect/>
          </a:stretch>
        </p:blipFill>
        <p:spPr bwMode="auto">
          <a:xfrm>
            <a:off x="6151563" y="2085975"/>
            <a:ext cx="2022475" cy="3352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32788" name="Picture 25" descr="ProtrusionDesign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31667" t="49884" r="23334" b="24345"/>
          <a:stretch>
            <a:fillRect/>
          </a:stretch>
        </p:blipFill>
        <p:spPr bwMode="auto">
          <a:xfrm>
            <a:off x="2149475" y="3516313"/>
            <a:ext cx="2955925" cy="1922462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3799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ARCHITECTURAL BREADTH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64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3806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CONCLUSIONS AND RECOMMENDATIONS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8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0" y="1905000"/>
            <a:ext cx="46482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New architectural approach for region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Increased sunlight → </a:t>
            </a:r>
            <a:r>
              <a:rPr lang="en-US" sz="2000" dirty="0">
                <a:solidFill>
                  <a:schemeClr val="bg1"/>
                </a:solidFill>
                <a:latin typeface="Calibri"/>
              </a:rPr>
              <a:t>heat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chemeClr val="bg1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Calibri"/>
              </a:rPr>
              <a:t>Less efficient than original design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chemeClr val="bg1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Calibri"/>
              </a:rPr>
              <a:t>Further investigation not recommended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SUMMARY &amp; RECOMMENDATIONS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4830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GOALS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323975"/>
            <a:ext cx="64770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Analysis existing conditions/surrounding region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Existing conditions explored and verified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Systems studied for comparison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048000"/>
            <a:ext cx="64770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Optimize new steel structure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Re-designed steel member sizes determined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More efficient lateral system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Further investigation recommended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SUMMARY &amp; RECOMMENDATIONS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5854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572000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GOALS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1323975"/>
            <a:ext cx="6477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Analyze construction feasibility of new system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Steel system very efficient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Lower final costs and construction times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Further investigation recommended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1200" y="3262313"/>
            <a:ext cx="64770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Enhance exterior architecture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Adds appeal to region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Allows more incoming light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Original design – more efficient operating costs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Further investigation not recommended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THANK YOU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6878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14700" y="1323975"/>
            <a:ext cx="297180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Special thanks to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HKS Inc.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Penn State University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Prof. Parfitt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Prof. Holland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Prof. Boothby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Friends and Family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QUESTIONS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37902" name="Picture 22" descr="exterior perspective.jpg"/>
          <p:cNvPicPr>
            <a:picLocks noChangeAspect="1"/>
          </p:cNvPicPr>
          <p:nvPr/>
        </p:nvPicPr>
        <p:blipFill>
          <a:blip r:embed="rId2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905" name="Picture 16" descr="exterior perspective.jpg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 l="5833" t="15181" r="14166" b="19186"/>
          <a:stretch>
            <a:fillRect/>
          </a:stretch>
        </p:blipFill>
        <p:spPr bwMode="auto">
          <a:xfrm>
            <a:off x="2743200" y="3657600"/>
            <a:ext cx="4892675" cy="2209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314700" y="1981200"/>
            <a:ext cx="38481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THESIS GOALS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1023938"/>
            <a:ext cx="57150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Analysis existing conditions/surrounding region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1279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SitePlan"/>
          <p:cNvPicPr>
            <a:picLocks noChangeAspect="1" noChangeArrowheads="1"/>
          </p:cNvPicPr>
          <p:nvPr/>
        </p:nvPicPr>
        <p:blipFill>
          <a:blip r:embed="rId4"/>
          <a:srcRect l="40834" t="39594" r="35500" b="26649"/>
          <a:stretch>
            <a:fillRect/>
          </a:stretch>
        </p:blipFill>
        <p:spPr bwMode="auto">
          <a:xfrm>
            <a:off x="5562600" y="1911350"/>
            <a:ext cx="3003550" cy="2716213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905000" y="1911350"/>
            <a:ext cx="3657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Optimize new steel structure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Analyze construction feasibility of new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Enhance exterior architecture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BUILDING INTRODUCTION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2302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7162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LOCATION	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5000" y="1295400"/>
            <a:ext cx="37338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Temecula, California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33.5°N 117.1°W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307" name="Picture 23" descr="largema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1165225"/>
            <a:ext cx="2908300" cy="165735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8" name="Flowchart: Extract 27"/>
          <p:cNvSpPr/>
          <p:nvPr/>
        </p:nvSpPr>
        <p:spPr>
          <a:xfrm rot="2971102">
            <a:off x="5016500" y="2057401"/>
            <a:ext cx="1228725" cy="1714500"/>
          </a:xfrm>
          <a:prstGeom prst="flowChartExtract">
            <a:avLst/>
          </a:prstGeom>
          <a:solidFill>
            <a:srgbClr val="CA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309" name="Picture 28" descr="smallma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919413"/>
            <a:ext cx="3276600" cy="300355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BUILDING INTRODUCTION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3326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7162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EXISTING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CONDITIONS	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30" name="Picture 3" descr="LargeTwoWayLayout"/>
          <p:cNvPicPr>
            <a:picLocks noChangeAspect="1" noChangeArrowheads="1"/>
          </p:cNvPicPr>
          <p:nvPr/>
        </p:nvPicPr>
        <p:blipFill>
          <a:blip r:embed="rId4"/>
          <a:srcRect l="46765" t="17419" r="11649" b="29628"/>
          <a:stretch>
            <a:fillRect/>
          </a:stretch>
        </p:blipFill>
        <p:spPr bwMode="auto">
          <a:xfrm>
            <a:off x="5638800" y="1066800"/>
            <a:ext cx="3000375" cy="2949575"/>
          </a:xfrm>
          <a:prstGeom prst="rect">
            <a:avLst/>
          </a:prstGeom>
          <a:noFill/>
          <a:ln w="19050">
            <a:solidFill>
              <a:srgbClr val="C0504D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05000" y="3200400"/>
            <a:ext cx="44958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Floor System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- Concrete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Flat-Plate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- 2-Story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D&amp;T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Pre-Stressed Double-Tees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53200" y="1981200"/>
            <a:ext cx="381000" cy="9906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5000" y="1533525"/>
            <a:ext cx="37338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Lateral System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- Concrete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Shear Walls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24” Thick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- Compressive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Strength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f’c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7000 psi	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34" name="Picture 22" descr="ETABS.tif"/>
          <p:cNvPicPr>
            <a:picLocks noChangeAspect="1"/>
          </p:cNvPicPr>
          <p:nvPr/>
        </p:nvPicPr>
        <p:blipFill>
          <a:blip r:embed="rId5"/>
          <a:srcRect l="11177" t="26666" r="12614" b="27753"/>
          <a:stretch>
            <a:fillRect/>
          </a:stretch>
        </p:blipFill>
        <p:spPr bwMode="auto">
          <a:xfrm>
            <a:off x="6219825" y="4572000"/>
            <a:ext cx="1885950" cy="1458913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4" name="Quad Arrow 23"/>
          <p:cNvSpPr/>
          <p:nvPr/>
        </p:nvSpPr>
        <p:spPr>
          <a:xfrm>
            <a:off x="7620000" y="2133600"/>
            <a:ext cx="685800" cy="685800"/>
          </a:xfrm>
          <a:prstGeom prst="quadArrow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6" name="Picture 24" descr="SitePlan"/>
          <p:cNvPicPr>
            <a:picLocks noChangeAspect="1" noChangeArrowheads="1"/>
          </p:cNvPicPr>
          <p:nvPr/>
        </p:nvPicPr>
        <p:blipFill>
          <a:blip r:embed="rId6"/>
          <a:srcRect l="40834" t="39594" r="35500" b="26649"/>
          <a:stretch>
            <a:fillRect/>
          </a:stretch>
        </p:blipFill>
        <p:spPr bwMode="auto">
          <a:xfrm>
            <a:off x="3246438" y="4800600"/>
            <a:ext cx="1249362" cy="9906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7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BUILDING INTRODUCTION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4350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24384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EXISTING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CONDITIONS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1371600"/>
            <a:ext cx="4800600" cy="438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Roof System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- 16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Composite Steel Deck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- 4 ½” Concrete Slab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Foundation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- Drilled Piers 42” Diameter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- Spread Footings 5’x5’ to 18’x18’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Columns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- 26”x26” cast-in-place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	- Reinforced with #9 and #6 bars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355" name="Picture 19" descr="emergency view  11 23 04 alte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38200"/>
            <a:ext cx="2819400" cy="1808163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BUILDING INTRODUCTION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5374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46482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BUILDING FUNCTIONS – 295,000 sq. ft.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8" name="Picture 18" descr="phase 2 west elevation 11 23 04 altered.jpg"/>
          <p:cNvPicPr>
            <a:picLocks noChangeAspect="1" noChangeArrowheads="1"/>
          </p:cNvPicPr>
          <p:nvPr/>
        </p:nvPicPr>
        <p:blipFill>
          <a:blip r:embed="rId4"/>
          <a:srcRect l="13419" t="46333" r="21371"/>
          <a:stretch>
            <a:fillRect/>
          </a:stretch>
        </p:blipFill>
        <p:spPr bwMode="auto">
          <a:xfrm>
            <a:off x="2895600" y="4324350"/>
            <a:ext cx="4495800" cy="1743075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905000" y="1165225"/>
            <a:ext cx="6781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Floor 1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Entrance – ER – Exam Rooms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95600" y="5791200"/>
            <a:ext cx="4495800" cy="161925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895600" y="4800600"/>
            <a:ext cx="4495800" cy="45720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895600" y="5334000"/>
            <a:ext cx="4495800" cy="373063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05000" y="2181225"/>
            <a:ext cx="678180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Floors 2-3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Intensive Care Unit (ICU) – Exam Rooms – Offices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5000" y="3195638"/>
            <a:ext cx="6781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Floors 4-6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Patient Rooms – Offices – Nurse Stations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6398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54864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OPTIMIZED SYSTEMS USING RAM STRUCTURAL SYSTEM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4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1600200"/>
            <a:ext cx="5486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Floor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Flat-plate to composite steel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Concrete columns to steel columns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3379788"/>
            <a:ext cx="5791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Lateral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Concrete shear walls to steel braced frames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828800" cy="352425"/>
          </a:xfrm>
          <a:prstGeom prst="rect">
            <a:avLst/>
          </a:prstGeom>
          <a:solidFill>
            <a:srgbClr val="99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400800"/>
            <a:ext cx="7162800" cy="3524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133600" y="6429375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w Cen MT" pitchFamily="34" charset="0"/>
              </a:rPr>
              <a:t>SEAN BEVILLE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388100"/>
            <a:ext cx="19050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STRUCTURAL OPTION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</a:rPr>
              <a:t>ADVISOR:  PROF. BOOTHBY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0" y="6430963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APRIL </a:t>
            </a:r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13, </a:t>
            </a:r>
            <a:r>
              <a:rPr lang="en-US" sz="1200" dirty="0">
                <a:solidFill>
                  <a:schemeClr val="bg1"/>
                </a:solidFill>
                <a:latin typeface="Tw Cen MT" pitchFamily="34" charset="0"/>
              </a:rPr>
              <a:t>2009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72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538288" y="3138488"/>
            <a:ext cx="6278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1463675" y="3138488"/>
            <a:ext cx="6278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1905000" y="71438"/>
            <a:ext cx="723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w Cen MT" pitchFamily="34" charset="0"/>
              </a:rPr>
              <a:t>STRUCTURAL DEPTH STUDY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1601788" cy="348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PRESENTATION OUTLINE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THESIS GOALS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BUILDING INTRO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DEPTH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CM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ARCHITECTURAL BREADTH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</a:endParaRPr>
          </a:p>
        </p:txBody>
      </p:sp>
      <p:pic>
        <p:nvPicPr>
          <p:cNvPr id="17422" name="Picture 22" descr="exterior perspective.jpg"/>
          <p:cNvPicPr>
            <a:picLocks noChangeAspect="1"/>
          </p:cNvPicPr>
          <p:nvPr/>
        </p:nvPicPr>
        <p:blipFill>
          <a:blip r:embed="rId3"/>
          <a:srcRect l="11583" t="13805" r="15515" b="20694"/>
          <a:stretch>
            <a:fillRect/>
          </a:stretch>
        </p:blipFill>
        <p:spPr bwMode="auto">
          <a:xfrm>
            <a:off x="0" y="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57225"/>
            <a:ext cx="24384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OPTIMIZED SYSTEMS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1600200"/>
            <a:ext cx="5486400" cy="142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Composite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Steel 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Steel Columns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- 27’x26’ Typical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Bays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3379788"/>
            <a:ext cx="5486400" cy="1889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Lateral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System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Concentric Diagonal Bracing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Moment Frames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- HSS Steel Shapes</a:t>
            </a:r>
          </a:p>
        </p:txBody>
      </p:sp>
      <p:pic>
        <p:nvPicPr>
          <p:cNvPr id="17428" name="Picture 23" descr="3dGravity.tif"/>
          <p:cNvPicPr>
            <a:picLocks noChangeAspect="1"/>
          </p:cNvPicPr>
          <p:nvPr/>
        </p:nvPicPr>
        <p:blipFill>
          <a:blip r:embed="rId4"/>
          <a:srcRect l="19804" t="3333" r="21242" b="50720"/>
          <a:stretch>
            <a:fillRect/>
          </a:stretch>
        </p:blipFill>
        <p:spPr bwMode="auto">
          <a:xfrm>
            <a:off x="6257925" y="2038350"/>
            <a:ext cx="2266950" cy="2286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5" name="Picture 24" descr="3dLateral.tif"/>
          <p:cNvPicPr>
            <a:picLocks noChangeAspect="1"/>
          </p:cNvPicPr>
          <p:nvPr/>
        </p:nvPicPr>
        <p:blipFill>
          <a:blip r:embed="rId5"/>
          <a:srcRect l="19804" t="3333" r="22681" b="50720"/>
          <a:stretch>
            <a:fillRect/>
          </a:stretch>
        </p:blipFill>
        <p:spPr bwMode="auto">
          <a:xfrm>
            <a:off x="6257925" y="2038350"/>
            <a:ext cx="2266950" cy="234315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1459</Words>
  <Application>Microsoft Office PowerPoint</Application>
  <PresentationFormat>On-screen Show (4:3)</PresentationFormat>
  <Paragraphs>990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Tw Cen MT</vt:lpstr>
      <vt:lpstr>Wingdings</vt:lpstr>
      <vt:lpstr>Wingdings 2</vt:lpstr>
      <vt:lpstr>Calibri</vt:lpstr>
      <vt:lpstr>Times New Roman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Temecula Medical Center, Temecula, CA</dc:title>
  <dc:subject>AE Thesis</dc:subject>
  <dc:creator>sfb5000</dc:creator>
  <cp:lastModifiedBy>Sdiddy</cp:lastModifiedBy>
  <cp:revision>160</cp:revision>
  <dcterms:created xsi:type="dcterms:W3CDTF">2008-03-18T19:42:52Z</dcterms:created>
  <dcterms:modified xsi:type="dcterms:W3CDTF">2009-04-12T21:59:39Z</dcterms:modified>
</cp:coreProperties>
</file>